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5143500" cx="9144000"/>
  <p:notesSz cx="6858000" cy="9144000"/>
  <p:embeddedFontLst>
    <p:embeddedFont>
      <p:font typeface="Playfair Display"/>
      <p:regular r:id="rId19"/>
      <p:bold r:id="rId20"/>
      <p:italic r:id="rId21"/>
      <p:boldItalic r:id="rId22"/>
    </p:embeddedFont>
    <p:embeddedFont>
      <p:font typeface="Lat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PlayfairDisplay-bold.fntdata"/><Relationship Id="rId22" Type="http://schemas.openxmlformats.org/officeDocument/2006/relationships/font" Target="fonts/PlayfairDisplay-boldItalic.fntdata"/><Relationship Id="rId21" Type="http://schemas.openxmlformats.org/officeDocument/2006/relationships/font" Target="fonts/PlayfairDisplay-italic.fntdata"/><Relationship Id="rId24" Type="http://schemas.openxmlformats.org/officeDocument/2006/relationships/font" Target="fonts/Lato-bold.fntdata"/><Relationship Id="rId23" Type="http://schemas.openxmlformats.org/officeDocument/2006/relationships/font" Target="fonts/Lato-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Lato-boldItalic.fntdata"/><Relationship Id="rId25" Type="http://schemas.openxmlformats.org/officeDocument/2006/relationships/font" Target="fonts/Lato-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font" Target="fonts/PlayfairDisplay-regular.fntdata"/><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9" name="Shape 11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2749050" y="748800"/>
            <a:ext cx="3645900" cy="36459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a:off x="2992950" y="992700"/>
            <a:ext cx="3158100" cy="3158100"/>
          </a:xfrm>
          <a:prstGeom prst="rect">
            <a:avLst/>
          </a:prstGeom>
          <a:noFill/>
          <a:ln cap="flat" cmpd="sng" w="28575">
            <a:solidFill>
              <a:schemeClr val="lt1"/>
            </a:solidFill>
            <a:prstDash val="solid"/>
            <a:miter/>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3096250" y="1627200"/>
            <a:ext cx="2951400" cy="1584300"/>
          </a:xfrm>
          <a:prstGeom prst="rect">
            <a:avLst/>
          </a:prstGeom>
        </p:spPr>
        <p:txBody>
          <a:bodyPr anchorCtr="0" anchor="ctr" bIns="91425" lIns="91425" rIns="91425" tIns="91425"/>
          <a:lstStyle>
            <a:lvl1pPr lvl="0" algn="ctr">
              <a:spcBef>
                <a:spcPts val="0"/>
              </a:spcBef>
              <a:buClr>
                <a:schemeClr val="lt1"/>
              </a:buClr>
              <a:buFont typeface="Lato"/>
              <a:defRPr>
                <a:solidFill>
                  <a:schemeClr val="lt1"/>
                </a:solidFill>
                <a:latin typeface="Lato"/>
                <a:ea typeface="Lato"/>
                <a:cs typeface="Lato"/>
                <a:sym typeface="Lato"/>
              </a:defRPr>
            </a:lvl1pPr>
            <a:lvl2pPr lvl="1" algn="ctr">
              <a:spcBef>
                <a:spcPts val="0"/>
              </a:spcBef>
              <a:buClr>
                <a:schemeClr val="lt1"/>
              </a:buClr>
              <a:buFont typeface="Lato"/>
              <a:defRPr>
                <a:solidFill>
                  <a:schemeClr val="lt1"/>
                </a:solidFill>
                <a:latin typeface="Lato"/>
                <a:ea typeface="Lato"/>
                <a:cs typeface="Lato"/>
                <a:sym typeface="Lato"/>
              </a:defRPr>
            </a:lvl2pPr>
            <a:lvl3pPr lvl="2" algn="ctr">
              <a:spcBef>
                <a:spcPts val="0"/>
              </a:spcBef>
              <a:buClr>
                <a:schemeClr val="lt1"/>
              </a:buClr>
              <a:buFont typeface="Lato"/>
              <a:defRPr>
                <a:solidFill>
                  <a:schemeClr val="lt1"/>
                </a:solidFill>
                <a:latin typeface="Lato"/>
                <a:ea typeface="Lato"/>
                <a:cs typeface="Lato"/>
                <a:sym typeface="Lato"/>
              </a:defRPr>
            </a:lvl3pPr>
            <a:lvl4pPr lvl="3" algn="ctr">
              <a:spcBef>
                <a:spcPts val="0"/>
              </a:spcBef>
              <a:buClr>
                <a:schemeClr val="lt1"/>
              </a:buClr>
              <a:buFont typeface="Lato"/>
              <a:defRPr>
                <a:solidFill>
                  <a:schemeClr val="lt1"/>
                </a:solidFill>
                <a:latin typeface="Lato"/>
                <a:ea typeface="Lato"/>
                <a:cs typeface="Lato"/>
                <a:sym typeface="Lato"/>
              </a:defRPr>
            </a:lvl4pPr>
            <a:lvl5pPr lvl="4" algn="ctr">
              <a:spcBef>
                <a:spcPts val="0"/>
              </a:spcBef>
              <a:buClr>
                <a:schemeClr val="lt1"/>
              </a:buClr>
              <a:buFont typeface="Lato"/>
              <a:defRPr>
                <a:solidFill>
                  <a:schemeClr val="lt1"/>
                </a:solidFill>
                <a:latin typeface="Lato"/>
                <a:ea typeface="Lato"/>
                <a:cs typeface="Lato"/>
                <a:sym typeface="Lato"/>
              </a:defRPr>
            </a:lvl5pPr>
            <a:lvl6pPr lvl="5" algn="ctr">
              <a:spcBef>
                <a:spcPts val="0"/>
              </a:spcBef>
              <a:buClr>
                <a:schemeClr val="lt1"/>
              </a:buClr>
              <a:buFont typeface="Lato"/>
              <a:defRPr>
                <a:solidFill>
                  <a:schemeClr val="lt1"/>
                </a:solidFill>
                <a:latin typeface="Lato"/>
                <a:ea typeface="Lato"/>
                <a:cs typeface="Lato"/>
                <a:sym typeface="Lato"/>
              </a:defRPr>
            </a:lvl6pPr>
            <a:lvl7pPr lvl="6" algn="ctr">
              <a:spcBef>
                <a:spcPts val="0"/>
              </a:spcBef>
              <a:buClr>
                <a:schemeClr val="lt1"/>
              </a:buClr>
              <a:buFont typeface="Lato"/>
              <a:defRPr>
                <a:solidFill>
                  <a:schemeClr val="lt1"/>
                </a:solidFill>
                <a:latin typeface="Lato"/>
                <a:ea typeface="Lato"/>
                <a:cs typeface="Lato"/>
                <a:sym typeface="Lato"/>
              </a:defRPr>
            </a:lvl7pPr>
            <a:lvl8pPr lvl="7" algn="ctr">
              <a:spcBef>
                <a:spcPts val="0"/>
              </a:spcBef>
              <a:buClr>
                <a:schemeClr val="lt1"/>
              </a:buClr>
              <a:buFont typeface="Lato"/>
              <a:defRPr>
                <a:solidFill>
                  <a:schemeClr val="lt1"/>
                </a:solidFill>
                <a:latin typeface="Lato"/>
                <a:ea typeface="Lato"/>
                <a:cs typeface="Lato"/>
                <a:sym typeface="Lato"/>
              </a:defRPr>
            </a:lvl8pPr>
            <a:lvl9pPr lvl="8" algn="ctr">
              <a:spcBef>
                <a:spcPts val="0"/>
              </a:spcBef>
              <a:buClr>
                <a:schemeClr val="lt1"/>
              </a:buClr>
              <a:buFont typeface="Lato"/>
              <a:defRPr>
                <a:solidFill>
                  <a:schemeClr val="lt1"/>
                </a:solidFill>
                <a:latin typeface="Lato"/>
                <a:ea typeface="Lato"/>
                <a:cs typeface="Lato"/>
                <a:sym typeface="Lato"/>
              </a:defRPr>
            </a:lvl9pPr>
          </a:lstStyle>
          <a:p/>
        </p:txBody>
      </p:sp>
      <p:sp>
        <p:nvSpPr>
          <p:cNvPr id="13" name="Shape 13"/>
          <p:cNvSpPr txBox="1"/>
          <p:nvPr>
            <p:ph idx="1" type="subTitle"/>
          </p:nvPr>
        </p:nvSpPr>
        <p:spPr>
          <a:xfrm>
            <a:off x="3096362" y="3266930"/>
            <a:ext cx="2951400" cy="701400"/>
          </a:xfrm>
          <a:prstGeom prst="rect">
            <a:avLst/>
          </a:prstGeom>
        </p:spPr>
        <p:txBody>
          <a:bodyPr anchorCtr="0" anchor="b" bIns="91425" lIns="91425" rIns="91425" tIns="91425"/>
          <a:lstStyle>
            <a:lvl1pPr lvl="0" algn="ctr">
              <a:lnSpc>
                <a:spcPct val="100000"/>
              </a:lnSpc>
              <a:spcBef>
                <a:spcPts val="0"/>
              </a:spcBef>
              <a:spcAft>
                <a:spcPts val="0"/>
              </a:spcAft>
              <a:buClr>
                <a:schemeClr val="lt1"/>
              </a:buClr>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Shape 1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8"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50" name="Shape 50"/>
          <p:cNvSpPr txBox="1"/>
          <p:nvPr>
            <p:ph type="title"/>
          </p:nvPr>
        </p:nvSpPr>
        <p:spPr>
          <a:xfrm>
            <a:off x="311700" y="1233100"/>
            <a:ext cx="8520600" cy="1610100"/>
          </a:xfrm>
          <a:prstGeom prst="rect">
            <a:avLst/>
          </a:prstGeom>
        </p:spPr>
        <p:txBody>
          <a:bodyPr anchorCtr="0" anchor="b" bIns="91425" lIns="91425" rIns="91425" tIns="91425"/>
          <a:lstStyle>
            <a:lvl1pPr lvl="0" algn="ctr">
              <a:spcBef>
                <a:spcPts val="0"/>
              </a:spcBef>
              <a:buSzPct val="100000"/>
              <a:buFont typeface="Lato"/>
              <a:defRPr sz="10000">
                <a:latin typeface="Lato"/>
                <a:ea typeface="Lato"/>
                <a:cs typeface="Lato"/>
                <a:sym typeface="Lato"/>
              </a:defRPr>
            </a:lvl1pPr>
            <a:lvl2pPr lvl="1" algn="ctr">
              <a:spcBef>
                <a:spcPts val="0"/>
              </a:spcBef>
              <a:buSzPct val="100000"/>
              <a:buFont typeface="Lato"/>
              <a:defRPr sz="10000">
                <a:latin typeface="Lato"/>
                <a:ea typeface="Lato"/>
                <a:cs typeface="Lato"/>
                <a:sym typeface="Lato"/>
              </a:defRPr>
            </a:lvl2pPr>
            <a:lvl3pPr lvl="2" algn="ctr">
              <a:spcBef>
                <a:spcPts val="0"/>
              </a:spcBef>
              <a:buSzPct val="100000"/>
              <a:buFont typeface="Lato"/>
              <a:defRPr sz="10000">
                <a:latin typeface="Lato"/>
                <a:ea typeface="Lato"/>
                <a:cs typeface="Lato"/>
                <a:sym typeface="Lato"/>
              </a:defRPr>
            </a:lvl3pPr>
            <a:lvl4pPr lvl="3" algn="ctr">
              <a:spcBef>
                <a:spcPts val="0"/>
              </a:spcBef>
              <a:buSzPct val="100000"/>
              <a:buFont typeface="Lato"/>
              <a:defRPr sz="10000">
                <a:latin typeface="Lato"/>
                <a:ea typeface="Lato"/>
                <a:cs typeface="Lato"/>
                <a:sym typeface="Lato"/>
              </a:defRPr>
            </a:lvl4pPr>
            <a:lvl5pPr lvl="4" algn="ctr">
              <a:spcBef>
                <a:spcPts val="0"/>
              </a:spcBef>
              <a:buSzPct val="100000"/>
              <a:buFont typeface="Lato"/>
              <a:defRPr sz="10000">
                <a:latin typeface="Lato"/>
                <a:ea typeface="Lato"/>
                <a:cs typeface="Lato"/>
                <a:sym typeface="Lato"/>
              </a:defRPr>
            </a:lvl5pPr>
            <a:lvl6pPr lvl="5" algn="ctr">
              <a:spcBef>
                <a:spcPts val="0"/>
              </a:spcBef>
              <a:buSzPct val="100000"/>
              <a:buFont typeface="Lato"/>
              <a:defRPr sz="10000">
                <a:latin typeface="Lato"/>
                <a:ea typeface="Lato"/>
                <a:cs typeface="Lato"/>
                <a:sym typeface="Lato"/>
              </a:defRPr>
            </a:lvl6pPr>
            <a:lvl7pPr lvl="6" algn="ctr">
              <a:spcBef>
                <a:spcPts val="0"/>
              </a:spcBef>
              <a:buSzPct val="100000"/>
              <a:buFont typeface="Lato"/>
              <a:defRPr sz="10000">
                <a:latin typeface="Lato"/>
                <a:ea typeface="Lato"/>
                <a:cs typeface="Lato"/>
                <a:sym typeface="Lato"/>
              </a:defRPr>
            </a:lvl7pPr>
            <a:lvl8pPr lvl="7" algn="ctr">
              <a:spcBef>
                <a:spcPts val="0"/>
              </a:spcBef>
              <a:buSzPct val="100000"/>
              <a:buFont typeface="Lato"/>
              <a:defRPr sz="10000">
                <a:latin typeface="Lato"/>
                <a:ea typeface="Lato"/>
                <a:cs typeface="Lato"/>
                <a:sym typeface="Lato"/>
              </a:defRPr>
            </a:lvl8pPr>
            <a:lvl9pPr lvl="8" algn="ctr">
              <a:spcBef>
                <a:spcPts val="0"/>
              </a:spcBef>
              <a:buSzPct val="100000"/>
              <a:buFont typeface="Lato"/>
              <a:defRPr sz="10000">
                <a:latin typeface="Lato"/>
                <a:ea typeface="Lato"/>
                <a:cs typeface="Lato"/>
                <a:sym typeface="Lato"/>
              </a:defRPr>
            </a:lvl9pPr>
          </a:lstStyle>
          <a:p/>
        </p:txBody>
      </p:sp>
      <p:sp>
        <p:nvSpPr>
          <p:cNvPr id="51" name="Shape 51"/>
          <p:cNvSpPr txBox="1"/>
          <p:nvPr>
            <p:ph idx="1" type="body"/>
          </p:nvPr>
        </p:nvSpPr>
        <p:spPr>
          <a:xfrm>
            <a:off x="311700" y="2919450"/>
            <a:ext cx="8520600" cy="10716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5" name="Shape 15"/>
        <p:cNvGrpSpPr/>
        <p:nvPr/>
      </p:nvGrpSpPr>
      <p:grpSpPr>
        <a:xfrm>
          <a:off x="0" y="0"/>
          <a:ext cx="0" cy="0"/>
          <a:chOff x="0" y="0"/>
          <a:chExt cx="0" cy="0"/>
        </a:xfrm>
      </p:grpSpPr>
      <p:sp>
        <p:nvSpPr>
          <p:cNvPr id="16" name="Shape 16"/>
          <p:cNvSpPr txBox="1"/>
          <p:nvPr>
            <p:ph type="title"/>
          </p:nvPr>
        </p:nvSpPr>
        <p:spPr>
          <a:xfrm>
            <a:off x="509550" y="1423875"/>
            <a:ext cx="8124900" cy="1798200"/>
          </a:xfrm>
          <a:prstGeom prst="rect">
            <a:avLst/>
          </a:prstGeom>
        </p:spPr>
        <p:txBody>
          <a:bodyPr anchorCtr="0" anchor="ctr" bIns="91425" lIns="91425" rIns="91425" tIns="91425"/>
          <a:lstStyle>
            <a:lvl1pPr lvl="0" algn="ctr">
              <a:spcBef>
                <a:spcPts val="0"/>
              </a:spcBef>
              <a:buClr>
                <a:schemeClr val="lt1"/>
              </a:buClr>
              <a:buSzPct val="100000"/>
              <a:buFont typeface="Lato"/>
              <a:defRPr b="0" sz="4800">
                <a:solidFill>
                  <a:schemeClr val="lt1"/>
                </a:solidFill>
                <a:latin typeface="Lato"/>
                <a:ea typeface="Lato"/>
                <a:cs typeface="Lato"/>
                <a:sym typeface="Lato"/>
              </a:defRPr>
            </a:lvl1pPr>
            <a:lvl2pPr lvl="1" algn="ctr">
              <a:spcBef>
                <a:spcPts val="0"/>
              </a:spcBef>
              <a:buClr>
                <a:schemeClr val="lt1"/>
              </a:buClr>
              <a:buSzPct val="100000"/>
              <a:buFont typeface="Lato"/>
              <a:defRPr b="0" sz="4800">
                <a:solidFill>
                  <a:schemeClr val="lt1"/>
                </a:solidFill>
                <a:latin typeface="Lato"/>
                <a:ea typeface="Lato"/>
                <a:cs typeface="Lato"/>
                <a:sym typeface="Lato"/>
              </a:defRPr>
            </a:lvl2pPr>
            <a:lvl3pPr lvl="2" algn="ctr">
              <a:spcBef>
                <a:spcPts val="0"/>
              </a:spcBef>
              <a:buClr>
                <a:schemeClr val="lt1"/>
              </a:buClr>
              <a:buSzPct val="100000"/>
              <a:buFont typeface="Lato"/>
              <a:defRPr b="0" sz="4800">
                <a:solidFill>
                  <a:schemeClr val="lt1"/>
                </a:solidFill>
                <a:latin typeface="Lato"/>
                <a:ea typeface="Lato"/>
                <a:cs typeface="Lato"/>
                <a:sym typeface="Lato"/>
              </a:defRPr>
            </a:lvl3pPr>
            <a:lvl4pPr lvl="3" algn="ctr">
              <a:spcBef>
                <a:spcPts val="0"/>
              </a:spcBef>
              <a:buClr>
                <a:schemeClr val="lt1"/>
              </a:buClr>
              <a:buSzPct val="100000"/>
              <a:buFont typeface="Lato"/>
              <a:defRPr b="0" sz="4800">
                <a:solidFill>
                  <a:schemeClr val="lt1"/>
                </a:solidFill>
                <a:latin typeface="Lato"/>
                <a:ea typeface="Lato"/>
                <a:cs typeface="Lato"/>
                <a:sym typeface="Lato"/>
              </a:defRPr>
            </a:lvl4pPr>
            <a:lvl5pPr lvl="4" algn="ctr">
              <a:spcBef>
                <a:spcPts val="0"/>
              </a:spcBef>
              <a:buClr>
                <a:schemeClr val="lt1"/>
              </a:buClr>
              <a:buSzPct val="100000"/>
              <a:buFont typeface="Lato"/>
              <a:defRPr b="0" sz="4800">
                <a:solidFill>
                  <a:schemeClr val="lt1"/>
                </a:solidFill>
                <a:latin typeface="Lato"/>
                <a:ea typeface="Lato"/>
                <a:cs typeface="Lato"/>
                <a:sym typeface="Lato"/>
              </a:defRPr>
            </a:lvl5pPr>
            <a:lvl6pPr lvl="5" algn="ctr">
              <a:spcBef>
                <a:spcPts val="0"/>
              </a:spcBef>
              <a:buClr>
                <a:schemeClr val="lt1"/>
              </a:buClr>
              <a:buSzPct val="100000"/>
              <a:buFont typeface="Lato"/>
              <a:defRPr b="0" sz="4800">
                <a:solidFill>
                  <a:schemeClr val="lt1"/>
                </a:solidFill>
                <a:latin typeface="Lato"/>
                <a:ea typeface="Lato"/>
                <a:cs typeface="Lato"/>
                <a:sym typeface="Lato"/>
              </a:defRPr>
            </a:lvl6pPr>
            <a:lvl7pPr lvl="6" algn="ctr">
              <a:spcBef>
                <a:spcPts val="0"/>
              </a:spcBef>
              <a:buClr>
                <a:schemeClr val="lt1"/>
              </a:buClr>
              <a:buSzPct val="100000"/>
              <a:buFont typeface="Lato"/>
              <a:defRPr b="0" sz="4800">
                <a:solidFill>
                  <a:schemeClr val="lt1"/>
                </a:solidFill>
                <a:latin typeface="Lato"/>
                <a:ea typeface="Lato"/>
                <a:cs typeface="Lato"/>
                <a:sym typeface="Lato"/>
              </a:defRPr>
            </a:lvl7pPr>
            <a:lvl8pPr lvl="7" algn="ctr">
              <a:spcBef>
                <a:spcPts val="0"/>
              </a:spcBef>
              <a:buClr>
                <a:schemeClr val="lt1"/>
              </a:buClr>
              <a:buSzPct val="100000"/>
              <a:buFont typeface="Lato"/>
              <a:defRPr b="0" sz="4800">
                <a:solidFill>
                  <a:schemeClr val="lt1"/>
                </a:solidFill>
                <a:latin typeface="Lato"/>
                <a:ea typeface="Lato"/>
                <a:cs typeface="Lato"/>
                <a:sym typeface="Lato"/>
              </a:defRPr>
            </a:lvl8pPr>
            <a:lvl9pPr lvl="8" algn="ctr">
              <a:spcBef>
                <a:spcPts val="0"/>
              </a:spcBef>
              <a:buClr>
                <a:schemeClr val="lt1"/>
              </a:buClr>
              <a:buSzPct val="100000"/>
              <a:buFont typeface="Lato"/>
              <a:defRPr b="0" sz="4800">
                <a:solidFill>
                  <a:schemeClr val="lt1"/>
                </a:solidFill>
                <a:latin typeface="Lato"/>
                <a:ea typeface="Lato"/>
                <a:cs typeface="Lato"/>
                <a:sym typeface="Lato"/>
              </a:defRPr>
            </a:lvl9pPr>
          </a:lstStyle>
          <a:p/>
        </p:txBody>
      </p:sp>
      <p:sp>
        <p:nvSpPr>
          <p:cNvPr id="17" name="Shape 17"/>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20" name="Shape 20"/>
          <p:cNvSpPr txBox="1"/>
          <p:nvPr>
            <p:ph type="title"/>
          </p:nvPr>
        </p:nvSpPr>
        <p:spPr>
          <a:xfrm>
            <a:off x="311700" y="391350"/>
            <a:ext cx="8520600" cy="6261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391350"/>
            <a:ext cx="8520600" cy="6261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391350"/>
            <a:ext cx="8520600" cy="6261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3" name="Shape 33"/>
          <p:cNvSpPr txBox="1"/>
          <p:nvPr>
            <p:ph idx="1" type="body"/>
          </p:nvPr>
        </p:nvSpPr>
        <p:spPr>
          <a:xfrm>
            <a:off x="311700" y="1391377"/>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dk2"/>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buFont typeface="Lato"/>
              <a:defRPr b="0" sz="4800">
                <a:solidFill>
                  <a:schemeClr val="lt1"/>
                </a:solidFill>
                <a:latin typeface="Lato"/>
                <a:ea typeface="Lato"/>
                <a:cs typeface="Lato"/>
                <a:sym typeface="Lato"/>
              </a:defRPr>
            </a:lvl1pPr>
            <a:lvl2pPr lvl="1">
              <a:spcBef>
                <a:spcPts val="0"/>
              </a:spcBef>
              <a:buClr>
                <a:schemeClr val="lt1"/>
              </a:buClr>
              <a:buSzPct val="100000"/>
              <a:buFont typeface="Lato"/>
              <a:defRPr b="0" sz="4800">
                <a:solidFill>
                  <a:schemeClr val="lt1"/>
                </a:solidFill>
                <a:latin typeface="Lato"/>
                <a:ea typeface="Lato"/>
                <a:cs typeface="Lato"/>
                <a:sym typeface="Lato"/>
              </a:defRPr>
            </a:lvl2pPr>
            <a:lvl3pPr lvl="2">
              <a:spcBef>
                <a:spcPts val="0"/>
              </a:spcBef>
              <a:buClr>
                <a:schemeClr val="lt1"/>
              </a:buClr>
              <a:buSzPct val="100000"/>
              <a:buFont typeface="Lato"/>
              <a:defRPr b="0" sz="4800">
                <a:solidFill>
                  <a:schemeClr val="lt1"/>
                </a:solidFill>
                <a:latin typeface="Lato"/>
                <a:ea typeface="Lato"/>
                <a:cs typeface="Lato"/>
                <a:sym typeface="Lato"/>
              </a:defRPr>
            </a:lvl3pPr>
            <a:lvl4pPr lvl="3">
              <a:spcBef>
                <a:spcPts val="0"/>
              </a:spcBef>
              <a:buClr>
                <a:schemeClr val="lt1"/>
              </a:buClr>
              <a:buSzPct val="100000"/>
              <a:buFont typeface="Lato"/>
              <a:defRPr b="0" sz="4800">
                <a:solidFill>
                  <a:schemeClr val="lt1"/>
                </a:solidFill>
                <a:latin typeface="Lato"/>
                <a:ea typeface="Lato"/>
                <a:cs typeface="Lato"/>
                <a:sym typeface="Lato"/>
              </a:defRPr>
            </a:lvl4pPr>
            <a:lvl5pPr lvl="4">
              <a:spcBef>
                <a:spcPts val="0"/>
              </a:spcBef>
              <a:buClr>
                <a:schemeClr val="lt1"/>
              </a:buClr>
              <a:buSzPct val="100000"/>
              <a:buFont typeface="Lato"/>
              <a:defRPr b="0" sz="4800">
                <a:solidFill>
                  <a:schemeClr val="lt1"/>
                </a:solidFill>
                <a:latin typeface="Lato"/>
                <a:ea typeface="Lato"/>
                <a:cs typeface="Lato"/>
                <a:sym typeface="Lato"/>
              </a:defRPr>
            </a:lvl5pPr>
            <a:lvl6pPr lvl="5">
              <a:spcBef>
                <a:spcPts val="0"/>
              </a:spcBef>
              <a:buClr>
                <a:schemeClr val="lt1"/>
              </a:buClr>
              <a:buSzPct val="100000"/>
              <a:buFont typeface="Lato"/>
              <a:defRPr b="0" sz="4800">
                <a:solidFill>
                  <a:schemeClr val="lt1"/>
                </a:solidFill>
                <a:latin typeface="Lato"/>
                <a:ea typeface="Lato"/>
                <a:cs typeface="Lato"/>
                <a:sym typeface="Lato"/>
              </a:defRPr>
            </a:lvl6pPr>
            <a:lvl7pPr lvl="6">
              <a:spcBef>
                <a:spcPts val="0"/>
              </a:spcBef>
              <a:buClr>
                <a:schemeClr val="lt1"/>
              </a:buClr>
              <a:buSzPct val="100000"/>
              <a:buFont typeface="Lato"/>
              <a:defRPr b="0" sz="4800">
                <a:solidFill>
                  <a:schemeClr val="lt1"/>
                </a:solidFill>
                <a:latin typeface="Lato"/>
                <a:ea typeface="Lato"/>
                <a:cs typeface="Lato"/>
                <a:sym typeface="Lato"/>
              </a:defRPr>
            </a:lvl7pPr>
            <a:lvl8pPr lvl="7">
              <a:spcBef>
                <a:spcPts val="0"/>
              </a:spcBef>
              <a:buClr>
                <a:schemeClr val="lt1"/>
              </a:buClr>
              <a:buSzPct val="100000"/>
              <a:buFont typeface="Lato"/>
              <a:defRPr b="0" sz="4800">
                <a:solidFill>
                  <a:schemeClr val="lt1"/>
                </a:solidFill>
                <a:latin typeface="Lato"/>
                <a:ea typeface="Lato"/>
                <a:cs typeface="Lato"/>
                <a:sym typeface="Lato"/>
              </a:defRPr>
            </a:lvl8pPr>
            <a:lvl9pPr lvl="8">
              <a:spcBef>
                <a:spcPts val="0"/>
              </a:spcBef>
              <a:buClr>
                <a:schemeClr val="lt1"/>
              </a:buClr>
              <a:buSzPct val="100000"/>
              <a:buFont typeface="Lato"/>
              <a:defRPr b="0" sz="4800">
                <a:solidFill>
                  <a:schemeClr val="lt1"/>
                </a:solidFill>
                <a:latin typeface="Lato"/>
                <a:ea typeface="Lato"/>
                <a:cs typeface="Lato"/>
                <a:sym typeface="Lato"/>
              </a:defRPr>
            </a:lvl9pPr>
          </a:lstStyle>
          <a:p/>
        </p:txBody>
      </p:sp>
      <p:sp>
        <p:nvSpPr>
          <p:cNvPr id="37" name="Shape 37"/>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2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1" name="Shape 41"/>
          <p:cNvSpPr txBox="1"/>
          <p:nvPr>
            <p:ph type="title"/>
          </p:nvPr>
        </p:nvSpPr>
        <p:spPr>
          <a:xfrm>
            <a:off x="265500" y="1107950"/>
            <a:ext cx="4045200" cy="16836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2" name="Shape 42"/>
          <p:cNvSpPr txBox="1"/>
          <p:nvPr>
            <p:ph idx="1" type="subTitle"/>
          </p:nvPr>
        </p:nvSpPr>
        <p:spPr>
          <a:xfrm>
            <a:off x="265500" y="28452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4" name="Shape 4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9500" y="4230575"/>
            <a:ext cx="5998800" cy="5988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7" name="Shape 47"/>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91350"/>
            <a:ext cx="8520600" cy="626100"/>
          </a:xfrm>
          <a:prstGeom prst="rect">
            <a:avLst/>
          </a:prstGeom>
          <a:noFill/>
          <a:ln>
            <a:noFill/>
          </a:ln>
        </p:spPr>
        <p:txBody>
          <a:bodyPr anchorCtr="0" anchor="t" bIns="91425" lIns="91425" rIns="91425" tIns="91425"/>
          <a:lstStyle>
            <a:lvl1pPr lvl="0">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lvl="1">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lvl="2">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lvl="3">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lvl="4">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lvl="5">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lvl="6">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lvl="7">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lvl="8">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Lato"/>
                <a:ea typeface="Lato"/>
                <a:cs typeface="Lato"/>
                <a:sym typeface="La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0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3096375" y="1648575"/>
            <a:ext cx="2951400" cy="1584300"/>
          </a:xfrm>
          <a:prstGeom prst="rect">
            <a:avLst/>
          </a:prstGeom>
        </p:spPr>
        <p:txBody>
          <a:bodyPr anchorCtr="0" anchor="ctr" bIns="91425" lIns="91425" rIns="91425" tIns="91425">
            <a:noAutofit/>
          </a:bodyPr>
          <a:lstStyle/>
          <a:p>
            <a:pPr lvl="0">
              <a:spcBef>
                <a:spcPts val="0"/>
              </a:spcBef>
              <a:buNone/>
            </a:pPr>
            <a:r>
              <a:rPr lang="en"/>
              <a:t>Career Research Project</a:t>
            </a:r>
          </a:p>
        </p:txBody>
      </p:sp>
      <p:sp>
        <p:nvSpPr>
          <p:cNvPr id="60" name="Shape 60"/>
          <p:cNvSpPr txBox="1"/>
          <p:nvPr>
            <p:ph idx="1" type="subTitle"/>
          </p:nvPr>
        </p:nvSpPr>
        <p:spPr>
          <a:xfrm>
            <a:off x="3096362" y="3266930"/>
            <a:ext cx="2951400" cy="701400"/>
          </a:xfrm>
          <a:prstGeom prst="rect">
            <a:avLst/>
          </a:prstGeom>
        </p:spPr>
        <p:txBody>
          <a:bodyPr anchorCtr="0" anchor="b" bIns="91425" lIns="91425" rIns="91425" tIns="91425">
            <a:noAutofit/>
          </a:bodyPr>
          <a:lstStyle/>
          <a:p>
            <a:pPr lvl="0">
              <a:spcBef>
                <a:spcPts val="0"/>
              </a:spcBef>
              <a:buNone/>
            </a:pPr>
            <a:r>
              <a:rPr lang="en"/>
              <a:t>Nathan Kritikos</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Life Style</a:t>
            </a:r>
          </a:p>
        </p:txBody>
      </p:sp>
      <p:sp>
        <p:nvSpPr>
          <p:cNvPr id="116" name="Shape 11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Salary - 82,000</a:t>
            </a:r>
          </a:p>
          <a:p>
            <a:pPr lvl="0">
              <a:spcBef>
                <a:spcPts val="0"/>
              </a:spcBef>
              <a:buNone/>
            </a:pPr>
            <a:r>
              <a:rPr lang="en"/>
              <a:t>Work Hours - Depends on the project.</a:t>
            </a:r>
          </a:p>
          <a:p>
            <a:pPr lvl="0">
              <a:spcBef>
                <a:spcPts val="0"/>
              </a:spcBef>
              <a:buNone/>
            </a:pPr>
            <a:r>
              <a:rPr lang="en"/>
              <a:t>I want to live In a medium size house with a nice car and have money left over to spend on things i want/need.</a:t>
            </a:r>
          </a:p>
          <a:p>
            <a:pPr lvl="0">
              <a:spcBef>
                <a:spcPts val="0"/>
              </a:spcBef>
              <a:buNone/>
            </a:pPr>
            <a:r>
              <a:rPr lang="en"/>
              <a:t>I wouldn't have to leave michigan because civil engineers are everwhere and always needed.</a:t>
            </a:r>
          </a:p>
          <a:p>
            <a:pPr lvl="0">
              <a:spcBef>
                <a:spcPts val="0"/>
              </a:spcBef>
              <a:buNone/>
            </a:pPr>
            <a:r>
              <a:rPr lang="en"/>
              <a:t>Career cluster - Science ,Technology , Engineering</a:t>
            </a:r>
          </a:p>
          <a:p>
            <a:pPr lvl="0">
              <a:spcBef>
                <a:spcPts val="0"/>
              </a:spcBef>
              <a:buNone/>
            </a:pPr>
            <a:r>
              <a:t/>
            </a:r>
            <a:endParaRPr/>
          </a:p>
          <a:p>
            <a:pPr lvl="0">
              <a:spcBef>
                <a:spcPts val="0"/>
              </a:spcBef>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Chemical Engineer</a:t>
            </a:r>
          </a:p>
        </p:txBody>
      </p:sp>
      <p:sp>
        <p:nvSpPr>
          <p:cNvPr id="122" name="Shape 12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solidFill>
                  <a:srgbClr val="222222"/>
                </a:solidFill>
                <a:highlight>
                  <a:srgbClr val="FFFFFF"/>
                </a:highlight>
                <a:latin typeface="Arial"/>
                <a:ea typeface="Arial"/>
                <a:cs typeface="Arial"/>
                <a:sym typeface="Arial"/>
              </a:rPr>
              <a:t>Chemical engineers develop and design chemical manufacturing processes.  Chemical engineers apply the principles of chemistry, biology, physics, and mathematics to solve problems that involve the production or use of chemicals, fuel, drugs, food, and many other products. </a:t>
            </a:r>
          </a:p>
        </p:txBody>
      </p:sp>
      <p:pic>
        <p:nvPicPr>
          <p:cNvPr descr="Image result for chemical engineering" id="123" name="Shape 123"/>
          <p:cNvPicPr preferRelativeResize="0"/>
          <p:nvPr/>
        </p:nvPicPr>
        <p:blipFill>
          <a:blip r:embed="rId3">
            <a:alphaModFix/>
          </a:blip>
          <a:stretch>
            <a:fillRect/>
          </a:stretch>
        </p:blipFill>
        <p:spPr>
          <a:xfrm>
            <a:off x="2801875" y="2450375"/>
            <a:ext cx="3540225" cy="244864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                      Ten Characteristics</a:t>
            </a:r>
          </a:p>
          <a:p>
            <a:pPr lvl="0">
              <a:spcBef>
                <a:spcPts val="0"/>
              </a:spcBef>
              <a:buNone/>
            </a:pPr>
            <a:r>
              <a:t/>
            </a:r>
            <a:endParaRPr/>
          </a:p>
        </p:txBody>
      </p:sp>
      <p:sp>
        <p:nvSpPr>
          <p:cNvPr id="129" name="Shape 129"/>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AutoNum type="arabicPeriod"/>
            </a:pPr>
            <a:r>
              <a:rPr lang="en"/>
              <a:t>Creative - Don't be scared to come up with unheard of ideas.</a:t>
            </a:r>
          </a:p>
          <a:p>
            <a:pPr indent="-228600" lvl="0" marL="457200" rtl="0">
              <a:spcBef>
                <a:spcPts val="0"/>
              </a:spcBef>
              <a:buAutoNum type="arabicPeriod"/>
            </a:pPr>
            <a:r>
              <a:rPr lang="en"/>
              <a:t>Problem Solving - Being able to solve problems is very important and is an everyday thing.</a:t>
            </a:r>
          </a:p>
          <a:p>
            <a:pPr indent="-228600" lvl="0" marL="457200" rtl="0">
              <a:spcBef>
                <a:spcPts val="0"/>
              </a:spcBef>
              <a:buAutoNum type="arabicPeriod"/>
            </a:pPr>
            <a:r>
              <a:rPr lang="en"/>
              <a:t>Team Work - Must be good at working with other you almost never work alone.</a:t>
            </a:r>
          </a:p>
          <a:p>
            <a:pPr indent="-228600" lvl="0" marL="457200" rtl="0">
              <a:spcBef>
                <a:spcPts val="0"/>
              </a:spcBef>
              <a:buAutoNum type="arabicPeriod"/>
            </a:pPr>
            <a:r>
              <a:rPr lang="en"/>
              <a:t>Learning - You must always be ready to learn new things because when you work with chemicals you never know what's going to happen.</a:t>
            </a:r>
          </a:p>
          <a:p>
            <a:pPr indent="-228600" lvl="0" marL="457200" rtl="0">
              <a:spcBef>
                <a:spcPts val="0"/>
              </a:spcBef>
              <a:buAutoNum type="arabicPeriod"/>
            </a:pPr>
            <a:r>
              <a:rPr lang="en"/>
              <a:t>Organized - You need to keep yourself organised you don't want to misplace chemicals.</a:t>
            </a:r>
          </a:p>
          <a:p>
            <a:pPr indent="-228600" lvl="0" marL="457200" rtl="0">
              <a:spcBef>
                <a:spcPts val="0"/>
              </a:spcBef>
              <a:buAutoNum type="arabicPeriod"/>
            </a:pPr>
            <a:r>
              <a:rPr lang="en"/>
              <a:t>Inquisitive - Being able to ask questions.</a:t>
            </a:r>
          </a:p>
          <a:p>
            <a:pPr indent="-228600" lvl="0" marL="457200" rtl="0">
              <a:spcBef>
                <a:spcPts val="0"/>
              </a:spcBef>
              <a:buAutoNum type="arabicPeriod"/>
            </a:pPr>
            <a:r>
              <a:rPr lang="en"/>
              <a:t>Computer smart - With computers becoming more popular than ever knowing how to use them in efficient ways is important.</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                      Ten Characteristics</a:t>
            </a:r>
          </a:p>
          <a:p>
            <a:pPr lvl="0">
              <a:spcBef>
                <a:spcPts val="0"/>
              </a:spcBef>
              <a:buNone/>
            </a:pPr>
            <a:r>
              <a:t/>
            </a:r>
            <a:endParaRPr/>
          </a:p>
        </p:txBody>
      </p:sp>
      <p:sp>
        <p:nvSpPr>
          <p:cNvPr id="135" name="Shape 13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8. Leadership - You need to be sure about your choices and plans because thats a big part in the job.</a:t>
            </a:r>
          </a:p>
          <a:p>
            <a:pPr lvl="0">
              <a:spcBef>
                <a:spcPts val="0"/>
              </a:spcBef>
              <a:buNone/>
            </a:pPr>
            <a:r>
              <a:rPr lang="en"/>
              <a:t>9. Details - You need to pay attention to small details for your and everyone's safety around you.  </a:t>
            </a:r>
          </a:p>
          <a:p>
            <a:pPr lvl="0">
              <a:spcBef>
                <a:spcPts val="0"/>
              </a:spcBef>
              <a:buNone/>
            </a:pPr>
            <a:r>
              <a:rPr lang="en"/>
              <a:t>10. Calm under pressure - Don't let the media bother you and distract you.</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Life Style</a:t>
            </a:r>
          </a:p>
        </p:txBody>
      </p:sp>
      <p:sp>
        <p:nvSpPr>
          <p:cNvPr id="141" name="Shape 14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Salary - 97,000</a:t>
            </a:r>
          </a:p>
          <a:p>
            <a:pPr lvl="0">
              <a:spcBef>
                <a:spcPts val="0"/>
              </a:spcBef>
              <a:buNone/>
            </a:pPr>
            <a:r>
              <a:rPr lang="en"/>
              <a:t>Work Hours -  8 to 10 hours a day</a:t>
            </a:r>
          </a:p>
          <a:p>
            <a:pPr lvl="0">
              <a:spcBef>
                <a:spcPts val="0"/>
              </a:spcBef>
              <a:buNone/>
            </a:pPr>
            <a:r>
              <a:rPr lang="en"/>
              <a:t>I want to support my Girlfriend and have a car and house for us, with money left over to take vacations. </a:t>
            </a:r>
          </a:p>
          <a:p>
            <a:pPr lvl="0">
              <a:spcBef>
                <a:spcPts val="0"/>
              </a:spcBef>
              <a:buNone/>
            </a:pPr>
            <a:r>
              <a:rPr lang="en"/>
              <a:t>I wouldn't have to leave michigan because chemical engineers are needed.</a:t>
            </a:r>
          </a:p>
          <a:p>
            <a:pPr lvl="0">
              <a:spcBef>
                <a:spcPts val="0"/>
              </a:spcBef>
              <a:buNone/>
            </a:pPr>
            <a:r>
              <a:rPr lang="en"/>
              <a:t> Career cluster - engineering and technology.</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Graphic Designer</a:t>
            </a:r>
          </a:p>
        </p:txBody>
      </p:sp>
      <p:sp>
        <p:nvSpPr>
          <p:cNvPr id="66" name="Shape 6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Graphic designers create concepts by hand or by computer programs,  to get the ideas t</a:t>
            </a:r>
            <a:r>
              <a:rPr lang="en">
                <a:solidFill>
                  <a:srgbClr val="666666"/>
                </a:solidFill>
                <a:highlight>
                  <a:srgbClr val="FFFFFF"/>
                </a:highlight>
                <a:latin typeface="Arial"/>
                <a:ea typeface="Arial"/>
                <a:cs typeface="Arial"/>
                <a:sym typeface="Arial"/>
              </a:rPr>
              <a:t>hat inspire, inform, or captivate consumers. They develop the overall layout for the final product.</a:t>
            </a:r>
          </a:p>
        </p:txBody>
      </p:sp>
      <p:pic>
        <p:nvPicPr>
          <p:cNvPr descr="img_columbus_graphic_designers.jpg" id="67" name="Shape 67"/>
          <p:cNvPicPr preferRelativeResize="0"/>
          <p:nvPr/>
        </p:nvPicPr>
        <p:blipFill>
          <a:blip r:embed="rId3">
            <a:alphaModFix/>
          </a:blip>
          <a:stretch>
            <a:fillRect/>
          </a:stretch>
        </p:blipFill>
        <p:spPr>
          <a:xfrm>
            <a:off x="2190750" y="2230075"/>
            <a:ext cx="4762500" cy="25910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                      </a:t>
            </a:r>
            <a:r>
              <a:rPr lang="en"/>
              <a:t>Ten Characteristics</a:t>
            </a:r>
          </a:p>
        </p:txBody>
      </p:sp>
      <p:sp>
        <p:nvSpPr>
          <p:cNvPr id="73" name="Shape 73"/>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Font typeface="Arial"/>
              <a:buAutoNum type="arabicPeriod"/>
            </a:pPr>
            <a:r>
              <a:rPr lang="en">
                <a:latin typeface="Arial"/>
                <a:ea typeface="Arial"/>
                <a:cs typeface="Arial"/>
                <a:sym typeface="Arial"/>
              </a:rPr>
              <a:t>Communication  - It’s important for a graphic designer to be in contact with their clients to keep a professional relationship and a</a:t>
            </a:r>
          </a:p>
          <a:p>
            <a:pPr indent="-228600" lvl="0" marL="457200" rtl="0">
              <a:spcBef>
                <a:spcPts val="0"/>
              </a:spcBef>
              <a:buFont typeface="Arial"/>
              <a:buAutoNum type="arabicPeriod"/>
            </a:pPr>
            <a:r>
              <a:rPr lang="en">
                <a:latin typeface="Arial"/>
                <a:ea typeface="Arial"/>
                <a:cs typeface="Arial"/>
                <a:sym typeface="Arial"/>
              </a:rPr>
              <a:t> Curiosity - You need to love art and be curious of new types of it so you can be at the top of originality. </a:t>
            </a:r>
          </a:p>
          <a:p>
            <a:pPr indent="-228600" lvl="0" marL="457200" rtl="0">
              <a:spcBef>
                <a:spcPts val="0"/>
              </a:spcBef>
              <a:buFont typeface="Arial"/>
              <a:buAutoNum type="arabicPeriod"/>
            </a:pPr>
            <a:r>
              <a:rPr lang="en">
                <a:latin typeface="Arial"/>
                <a:ea typeface="Arial"/>
                <a:cs typeface="Arial"/>
                <a:sym typeface="Arial"/>
              </a:rPr>
              <a:t>Passion - You should love what you’re doing so you can make the best product possible.</a:t>
            </a:r>
          </a:p>
          <a:p>
            <a:pPr indent="-228600" lvl="0" marL="457200" rtl="0">
              <a:spcBef>
                <a:spcPts val="0"/>
              </a:spcBef>
              <a:buFont typeface="Arial"/>
              <a:buAutoNum type="arabicPeriod"/>
            </a:pPr>
            <a:r>
              <a:rPr lang="en">
                <a:latin typeface="Arial"/>
                <a:ea typeface="Arial"/>
                <a:cs typeface="Arial"/>
                <a:sym typeface="Arial"/>
              </a:rPr>
              <a:t>Openness - As a graphic designer you must be open minded, and willing to try new things that are out of your comfort zone.</a:t>
            </a:r>
          </a:p>
          <a:p>
            <a:pPr indent="-228600" lvl="0" marL="457200" rtl="0">
              <a:spcBef>
                <a:spcPts val="0"/>
              </a:spcBef>
              <a:buFont typeface="Arial"/>
              <a:buAutoNum type="arabicPeriod"/>
            </a:pPr>
            <a:r>
              <a:rPr lang="en">
                <a:latin typeface="Arial"/>
                <a:ea typeface="Arial"/>
                <a:cs typeface="Arial"/>
                <a:sym typeface="Arial"/>
              </a:rPr>
              <a:t>Criticism - You must be able to take criticism well to be able to improve your work and ideas.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11700" y="391350"/>
            <a:ext cx="8520600" cy="626100"/>
          </a:xfrm>
          <a:prstGeom prst="rect">
            <a:avLst/>
          </a:prstGeom>
        </p:spPr>
        <p:txBody>
          <a:bodyPr anchorCtr="0" anchor="t" bIns="91425" lIns="91425" rIns="91425" tIns="91425">
            <a:noAutofit/>
          </a:bodyPr>
          <a:lstStyle/>
          <a:p>
            <a:pPr lvl="0" rtl="0">
              <a:spcBef>
                <a:spcPts val="0"/>
              </a:spcBef>
              <a:buNone/>
            </a:pPr>
            <a:r>
              <a:rPr lang="en"/>
              <a:t>                      Ten Characteristics </a:t>
            </a:r>
          </a:p>
          <a:p>
            <a:pPr lvl="0">
              <a:spcBef>
                <a:spcPts val="0"/>
              </a:spcBef>
              <a:buNone/>
            </a:pPr>
            <a:r>
              <a:t/>
            </a:r>
            <a:endParaRPr/>
          </a:p>
        </p:txBody>
      </p:sp>
      <p:sp>
        <p:nvSpPr>
          <p:cNvPr id="79" name="Shape 79"/>
          <p:cNvSpPr txBox="1"/>
          <p:nvPr>
            <p:ph idx="1" type="body"/>
          </p:nvPr>
        </p:nvSpPr>
        <p:spPr>
          <a:xfrm>
            <a:off x="438825" y="1152500"/>
            <a:ext cx="8520600" cy="3416400"/>
          </a:xfrm>
          <a:prstGeom prst="rect">
            <a:avLst/>
          </a:prstGeom>
        </p:spPr>
        <p:txBody>
          <a:bodyPr anchorCtr="0" anchor="t" bIns="91425" lIns="91425" rIns="91425" tIns="91425">
            <a:noAutofit/>
          </a:bodyPr>
          <a:lstStyle/>
          <a:p>
            <a:pPr indent="-228600" lvl="0" marL="457200" rtl="0">
              <a:spcBef>
                <a:spcPts val="0"/>
              </a:spcBef>
              <a:buFont typeface="Arial"/>
              <a:buAutoNum type="arabicPeriod"/>
            </a:pPr>
            <a:r>
              <a:rPr lang="en">
                <a:latin typeface="Arial"/>
                <a:ea typeface="Arial"/>
                <a:cs typeface="Arial"/>
                <a:sym typeface="Arial"/>
              </a:rPr>
              <a:t>Problem Solving - You should be good at problem solving so your bad ideas can evolve into better ones.</a:t>
            </a:r>
          </a:p>
          <a:p>
            <a:pPr indent="-228600" lvl="0" marL="457200">
              <a:spcBef>
                <a:spcPts val="0"/>
              </a:spcBef>
              <a:buFont typeface="Arial"/>
              <a:buAutoNum type="arabicPeriod"/>
            </a:pPr>
            <a:r>
              <a:rPr lang="en">
                <a:latin typeface="Arial"/>
                <a:ea typeface="Arial"/>
                <a:cs typeface="Arial"/>
                <a:sym typeface="Arial"/>
              </a:rPr>
              <a:t> Self Doubt - Can be good at sometimes, it keeps you from slacking and taking the easy way out.</a:t>
            </a:r>
          </a:p>
          <a:p>
            <a:pPr indent="-228600" lvl="0" marL="457200">
              <a:spcBef>
                <a:spcPts val="0"/>
              </a:spcBef>
              <a:buFont typeface="Arial"/>
              <a:buAutoNum type="arabicPeriod"/>
            </a:pPr>
            <a:r>
              <a:rPr lang="en">
                <a:latin typeface="Arial"/>
                <a:ea typeface="Arial"/>
                <a:cs typeface="Arial"/>
                <a:sym typeface="Arial"/>
              </a:rPr>
              <a:t>Patience - Designing can take a while so you need to be patient with the process.</a:t>
            </a:r>
          </a:p>
          <a:p>
            <a:pPr indent="-228600" lvl="0" marL="457200">
              <a:spcBef>
                <a:spcPts val="0"/>
              </a:spcBef>
              <a:buFont typeface="Arial"/>
              <a:buAutoNum type="arabicPeriod"/>
            </a:pPr>
            <a:r>
              <a:rPr lang="en">
                <a:latin typeface="Arial"/>
                <a:ea typeface="Arial"/>
                <a:cs typeface="Arial"/>
                <a:sym typeface="Arial"/>
              </a:rPr>
              <a:t>Reliability - People want to go to someone who's not only talented but always there when they need work done.</a:t>
            </a:r>
          </a:p>
          <a:p>
            <a:pPr indent="-228600" lvl="0" marL="457200" rtl="0">
              <a:spcBef>
                <a:spcPts val="0"/>
              </a:spcBef>
              <a:buFont typeface="Arial"/>
              <a:buAutoNum type="arabicPeriod"/>
            </a:pPr>
            <a:r>
              <a:rPr lang="en">
                <a:latin typeface="Arial"/>
                <a:ea typeface="Arial"/>
                <a:cs typeface="Arial"/>
                <a:sym typeface="Arial"/>
              </a:rPr>
              <a:t>Evolution- You should always get better and grow your skill to stay in the business.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Life Style </a:t>
            </a:r>
          </a:p>
        </p:txBody>
      </p:sp>
      <p:sp>
        <p:nvSpPr>
          <p:cNvPr id="85" name="Shape 8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latin typeface="Arial"/>
                <a:ea typeface="Arial"/>
                <a:cs typeface="Arial"/>
                <a:sym typeface="Arial"/>
              </a:rPr>
              <a:t>Salary- 47,000 </a:t>
            </a:r>
          </a:p>
          <a:p>
            <a:pPr lvl="0">
              <a:spcBef>
                <a:spcPts val="0"/>
              </a:spcBef>
              <a:buNone/>
            </a:pPr>
            <a:r>
              <a:rPr lang="en">
                <a:latin typeface="Arial"/>
                <a:ea typeface="Arial"/>
                <a:cs typeface="Arial"/>
                <a:sym typeface="Arial"/>
              </a:rPr>
              <a:t>Work Hours - 40 to 50 hours a week.</a:t>
            </a:r>
          </a:p>
          <a:p>
            <a:pPr lvl="0">
              <a:spcBef>
                <a:spcPts val="0"/>
              </a:spcBef>
              <a:buNone/>
            </a:pPr>
            <a:r>
              <a:rPr lang="en">
                <a:latin typeface="Arial"/>
                <a:ea typeface="Arial"/>
                <a:cs typeface="Arial"/>
                <a:sym typeface="Arial"/>
              </a:rPr>
              <a:t>I want to drive a nice car and live in a decent house and have money left over to buy needed items, like food , clothes and pay bills.</a:t>
            </a:r>
          </a:p>
          <a:p>
            <a:pPr lvl="0">
              <a:spcBef>
                <a:spcPts val="0"/>
              </a:spcBef>
              <a:buNone/>
            </a:pPr>
            <a:r>
              <a:rPr lang="en">
                <a:latin typeface="Arial"/>
                <a:ea typeface="Arial"/>
                <a:cs typeface="Arial"/>
                <a:sym typeface="Arial"/>
              </a:rPr>
              <a:t>I wouldn't need to relocate for the job because there is a need for graphic designers everywhere.</a:t>
            </a:r>
          </a:p>
          <a:p>
            <a:pPr lvl="0">
              <a:spcBef>
                <a:spcPts val="0"/>
              </a:spcBef>
              <a:buNone/>
            </a:pPr>
            <a:r>
              <a:rPr lang="en">
                <a:latin typeface="Arial"/>
                <a:ea typeface="Arial"/>
                <a:cs typeface="Arial"/>
                <a:sym typeface="Arial"/>
              </a:rPr>
              <a:t>The Career cluster is “Arts Audio/Video communication.</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Civil Engineer</a:t>
            </a:r>
          </a:p>
        </p:txBody>
      </p:sp>
      <p:sp>
        <p:nvSpPr>
          <p:cNvPr id="91" name="Shape 9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solidFill>
                  <a:srgbClr val="222222"/>
                </a:solidFill>
                <a:highlight>
                  <a:srgbClr val="FFFFFF"/>
                </a:highlight>
                <a:latin typeface="Arial"/>
                <a:ea typeface="Arial"/>
                <a:cs typeface="Arial"/>
                <a:sym typeface="Arial"/>
              </a:rPr>
              <a:t>Civil engineers create, improve and protect the environment in which we live. They plan, design and oversee construction and maintenance of building structures and infrastructure, such as roads, railways, airports, bridges, harbours, dams, irrigation projects, power plants, and water and sewerage systems.</a:t>
            </a:r>
          </a:p>
        </p:txBody>
      </p:sp>
      <p:pic>
        <p:nvPicPr>
          <p:cNvPr descr="Image result for civil engineer" id="92" name="Shape 92"/>
          <p:cNvPicPr preferRelativeResize="0"/>
          <p:nvPr/>
        </p:nvPicPr>
        <p:blipFill>
          <a:blip r:embed="rId3">
            <a:alphaModFix/>
          </a:blip>
          <a:stretch>
            <a:fillRect/>
          </a:stretch>
        </p:blipFill>
        <p:spPr>
          <a:xfrm>
            <a:off x="2090125" y="2471850"/>
            <a:ext cx="4963750" cy="25427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                      Ten Characteristics</a:t>
            </a:r>
          </a:p>
          <a:p>
            <a:pPr lvl="0">
              <a:spcBef>
                <a:spcPts val="0"/>
              </a:spcBef>
              <a:buNone/>
            </a:pPr>
            <a:r>
              <a:t/>
            </a:r>
            <a:endParaRPr/>
          </a:p>
        </p:txBody>
      </p:sp>
      <p:sp>
        <p:nvSpPr>
          <p:cNvPr id="98" name="Shape 98"/>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Font typeface="Arial"/>
              <a:buAutoNum type="arabicPeriod"/>
            </a:pPr>
            <a:r>
              <a:rPr lang="en">
                <a:solidFill>
                  <a:srgbClr val="333333"/>
                </a:solidFill>
                <a:highlight>
                  <a:srgbClr val="FFFFFF"/>
                </a:highlight>
                <a:latin typeface="Arial"/>
                <a:ea typeface="Arial"/>
                <a:cs typeface="Arial"/>
                <a:sym typeface="Arial"/>
              </a:rPr>
              <a:t>Strong Analytical Aptitude - excellent analytical skills and continually examining things and thinking of ways to help things work better.</a:t>
            </a:r>
          </a:p>
          <a:p>
            <a:pPr indent="-228600" lvl="0" marL="457200" rtl="0">
              <a:lnSpc>
                <a:spcPct val="135000"/>
              </a:lnSpc>
              <a:spcBef>
                <a:spcPts val="0"/>
              </a:spcBef>
              <a:spcAft>
                <a:spcPts val="700"/>
              </a:spcAft>
              <a:buClr>
                <a:srgbClr val="333333"/>
              </a:buClr>
              <a:buFont typeface="Arial"/>
              <a:buAutoNum type="arabicPeriod"/>
            </a:pPr>
            <a:r>
              <a:rPr lang="en">
                <a:solidFill>
                  <a:srgbClr val="333333"/>
                </a:solidFill>
                <a:highlight>
                  <a:srgbClr val="FFFFFF"/>
                </a:highlight>
                <a:latin typeface="Arial"/>
                <a:ea typeface="Arial"/>
                <a:cs typeface="Arial"/>
                <a:sym typeface="Arial"/>
              </a:rPr>
              <a:t>Attention to Detail - Pay meticulous attention to detail. The slightest error can cause an entire structure to fail.</a:t>
            </a:r>
          </a:p>
          <a:p>
            <a:pPr indent="-228600" lvl="0" marL="457200" rtl="0">
              <a:lnSpc>
                <a:spcPct val="135000"/>
              </a:lnSpc>
              <a:spcBef>
                <a:spcPts val="0"/>
              </a:spcBef>
              <a:spcAft>
                <a:spcPts val="700"/>
              </a:spcAft>
              <a:buClr>
                <a:srgbClr val="333333"/>
              </a:buClr>
              <a:buFont typeface="Arial"/>
              <a:buAutoNum type="arabicPeriod"/>
            </a:pPr>
            <a:r>
              <a:rPr lang="en">
                <a:solidFill>
                  <a:srgbClr val="333333"/>
                </a:solidFill>
                <a:highlight>
                  <a:srgbClr val="FFFFFF"/>
                </a:highlight>
                <a:latin typeface="Arial"/>
                <a:ea typeface="Arial"/>
                <a:cs typeface="Arial"/>
                <a:sym typeface="Arial"/>
              </a:rPr>
              <a:t>Communication Skills - They can translate complex technical lingo into plain English and also communicate verbally with clients and other engineers working together on a project.</a:t>
            </a:r>
          </a:p>
          <a:p>
            <a:pPr indent="-228600" lvl="0" marL="457200" rtl="0">
              <a:lnSpc>
                <a:spcPct val="135000"/>
              </a:lnSpc>
              <a:spcBef>
                <a:spcPts val="0"/>
              </a:spcBef>
              <a:spcAft>
                <a:spcPts val="700"/>
              </a:spcAft>
              <a:buClr>
                <a:srgbClr val="333333"/>
              </a:buClr>
              <a:buFont typeface="Arial"/>
              <a:buAutoNum type="arabicPeriod"/>
            </a:pPr>
            <a:r>
              <a:rPr lang="en">
                <a:solidFill>
                  <a:srgbClr val="333333"/>
                </a:solidFill>
                <a:highlight>
                  <a:srgbClr val="FFFFFF"/>
                </a:highlight>
                <a:latin typeface="Arial"/>
                <a:ea typeface="Arial"/>
                <a:cs typeface="Arial"/>
                <a:sym typeface="Arial"/>
              </a:rPr>
              <a:t>Continuing Education - Changes in technology happen rapidly, and the most successful engineers keep abreast of new research and ideas.</a:t>
            </a:r>
          </a:p>
          <a:p>
            <a:pPr lvl="0" rtl="0">
              <a:spcBef>
                <a:spcPts val="0"/>
              </a:spcBef>
              <a:buNone/>
            </a:pPr>
            <a:r>
              <a:t/>
            </a:r>
            <a:endParaRPr>
              <a:solidFill>
                <a:srgbClr val="333333"/>
              </a:solidFill>
              <a:highlight>
                <a:srgbClr val="FFFFFF"/>
              </a:highlight>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                      Ten Characteristics</a:t>
            </a:r>
          </a:p>
          <a:p>
            <a:pPr lvl="0">
              <a:spcBef>
                <a:spcPts val="0"/>
              </a:spcBef>
              <a:buNone/>
            </a:pPr>
            <a:r>
              <a:t/>
            </a:r>
            <a:endParaRPr/>
          </a:p>
        </p:txBody>
      </p:sp>
      <p:sp>
        <p:nvSpPr>
          <p:cNvPr id="104" name="Shape 104"/>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nSpc>
                <a:spcPct val="135000"/>
              </a:lnSpc>
              <a:spcBef>
                <a:spcPts val="0"/>
              </a:spcBef>
              <a:spcAft>
                <a:spcPts val="700"/>
              </a:spcAft>
              <a:buNone/>
            </a:pPr>
            <a:r>
              <a:rPr lang="en">
                <a:solidFill>
                  <a:srgbClr val="333333"/>
                </a:solidFill>
                <a:highlight>
                  <a:srgbClr val="FFFFFF"/>
                </a:highlight>
                <a:latin typeface="Arial"/>
                <a:ea typeface="Arial"/>
                <a:cs typeface="Arial"/>
                <a:sym typeface="Arial"/>
              </a:rPr>
              <a:t>5. Creative</a:t>
            </a:r>
            <a:r>
              <a:rPr b="1" lang="en">
                <a:solidFill>
                  <a:srgbClr val="333333"/>
                </a:solidFill>
                <a:highlight>
                  <a:srgbClr val="FFFFFF"/>
                </a:highlight>
                <a:latin typeface="Arial"/>
                <a:ea typeface="Arial"/>
                <a:cs typeface="Arial"/>
                <a:sym typeface="Arial"/>
              </a:rPr>
              <a:t> </a:t>
            </a:r>
            <a:r>
              <a:rPr lang="en">
                <a:solidFill>
                  <a:srgbClr val="333333"/>
                </a:solidFill>
                <a:highlight>
                  <a:srgbClr val="FFFFFF"/>
                </a:highlight>
                <a:latin typeface="Arial"/>
                <a:ea typeface="Arial"/>
                <a:cs typeface="Arial"/>
                <a:sym typeface="Arial"/>
              </a:rPr>
              <a:t>- Can think of new and innovative ways to develop new systems and make existing things work more efficiently.</a:t>
            </a:r>
          </a:p>
          <a:p>
            <a:pPr lvl="0" rtl="0">
              <a:lnSpc>
                <a:spcPct val="135000"/>
              </a:lnSpc>
              <a:spcBef>
                <a:spcPts val="0"/>
              </a:spcBef>
              <a:spcAft>
                <a:spcPts val="700"/>
              </a:spcAft>
              <a:buNone/>
            </a:pPr>
            <a:r>
              <a:rPr lang="en">
                <a:solidFill>
                  <a:srgbClr val="333333"/>
                </a:solidFill>
                <a:highlight>
                  <a:srgbClr val="FFFFFF"/>
                </a:highlight>
                <a:latin typeface="Arial"/>
                <a:ea typeface="Arial"/>
                <a:cs typeface="Arial"/>
                <a:sym typeface="Arial"/>
              </a:rPr>
              <a:t>6. </a:t>
            </a:r>
            <a:r>
              <a:rPr b="1" lang="en" sz="1000">
                <a:solidFill>
                  <a:srgbClr val="333333"/>
                </a:solidFill>
                <a:highlight>
                  <a:srgbClr val="FFFFFF"/>
                </a:highlight>
                <a:latin typeface="Arial"/>
                <a:ea typeface="Arial"/>
                <a:cs typeface="Arial"/>
                <a:sym typeface="Arial"/>
              </a:rPr>
              <a:t> </a:t>
            </a:r>
            <a:r>
              <a:rPr lang="en">
                <a:solidFill>
                  <a:srgbClr val="333333"/>
                </a:solidFill>
                <a:highlight>
                  <a:srgbClr val="FFFFFF"/>
                </a:highlight>
                <a:latin typeface="Arial"/>
                <a:ea typeface="Arial"/>
                <a:cs typeface="Arial"/>
                <a:sym typeface="Arial"/>
              </a:rPr>
              <a:t>Think Logically - able to make sense of complex systems and understand how things work and how problems arise.</a:t>
            </a:r>
          </a:p>
          <a:p>
            <a:pPr lvl="0" rtl="0">
              <a:lnSpc>
                <a:spcPct val="135000"/>
              </a:lnSpc>
              <a:spcBef>
                <a:spcPts val="0"/>
              </a:spcBef>
              <a:spcAft>
                <a:spcPts val="700"/>
              </a:spcAft>
              <a:buNone/>
            </a:pPr>
            <a:r>
              <a:rPr lang="en">
                <a:solidFill>
                  <a:srgbClr val="333333"/>
                </a:solidFill>
                <a:highlight>
                  <a:srgbClr val="FFFFFF"/>
                </a:highlight>
                <a:latin typeface="Arial"/>
                <a:ea typeface="Arial"/>
                <a:cs typeface="Arial"/>
                <a:sym typeface="Arial"/>
              </a:rPr>
              <a:t>7. Mathematically Inclined - Engineering is an intricate science that involves complex calculations of varying difficulty.</a:t>
            </a:r>
          </a:p>
          <a:p>
            <a:pPr lvl="0" rtl="0">
              <a:lnSpc>
                <a:spcPct val="135000"/>
              </a:lnSpc>
              <a:spcBef>
                <a:spcPts val="0"/>
              </a:spcBef>
              <a:spcAft>
                <a:spcPts val="700"/>
              </a:spcAft>
              <a:buNone/>
            </a:pPr>
            <a:r>
              <a:rPr lang="en">
                <a:solidFill>
                  <a:srgbClr val="333333"/>
                </a:solidFill>
                <a:highlight>
                  <a:srgbClr val="FFFFFF"/>
                </a:highlight>
                <a:latin typeface="Arial"/>
                <a:ea typeface="Arial"/>
                <a:cs typeface="Arial"/>
                <a:sym typeface="Arial"/>
              </a:rPr>
              <a:t>8.Problem Solving Skills - An engineer is frequently called upon solely to address problems.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id="109" name="Shape 109"/>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                      Ten Characteristics</a:t>
            </a:r>
          </a:p>
          <a:p>
            <a:pPr lvl="0">
              <a:spcBef>
                <a:spcPts val="0"/>
              </a:spcBef>
              <a:buNone/>
            </a:pPr>
            <a:r>
              <a:t/>
            </a:r>
            <a:endParaRPr/>
          </a:p>
        </p:txBody>
      </p:sp>
      <p:sp>
        <p:nvSpPr>
          <p:cNvPr id="110" name="Shape 11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9. </a:t>
            </a:r>
            <a:r>
              <a:rPr lang="en">
                <a:solidFill>
                  <a:srgbClr val="333333"/>
                </a:solidFill>
                <a:highlight>
                  <a:srgbClr val="FFFFFF"/>
                </a:highlight>
                <a:latin typeface="Arial"/>
                <a:ea typeface="Arial"/>
                <a:cs typeface="Arial"/>
                <a:sym typeface="Arial"/>
              </a:rPr>
              <a:t> Team Player - Working together to make one project come together successfully is important.</a:t>
            </a:r>
          </a:p>
          <a:p>
            <a:pPr lvl="0">
              <a:spcBef>
                <a:spcPts val="0"/>
              </a:spcBef>
              <a:buNone/>
            </a:pPr>
            <a:r>
              <a:rPr lang="en">
                <a:solidFill>
                  <a:srgbClr val="333333"/>
                </a:solidFill>
                <a:highlight>
                  <a:srgbClr val="FFFFFF"/>
                </a:highlight>
                <a:latin typeface="Arial"/>
                <a:ea typeface="Arial"/>
                <a:cs typeface="Arial"/>
                <a:sym typeface="Arial"/>
              </a:rPr>
              <a:t>10.Technical Knowledge - understand a variety of computer programs and other systems that are commonly used during an engineering project.</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